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7"/>
  </p:notesMasterIdLst>
  <p:handoutMasterIdLst>
    <p:handoutMasterId r:id="rId18"/>
  </p:handoutMasterIdLst>
  <p:sldIdLst>
    <p:sldId id="326" r:id="rId5"/>
    <p:sldId id="353" r:id="rId6"/>
    <p:sldId id="385" r:id="rId7"/>
    <p:sldId id="257" r:id="rId8"/>
    <p:sldId id="386" r:id="rId9"/>
    <p:sldId id="387" r:id="rId10"/>
    <p:sldId id="388" r:id="rId11"/>
    <p:sldId id="389" r:id="rId12"/>
    <p:sldId id="390" r:id="rId13"/>
    <p:sldId id="392" r:id="rId14"/>
    <p:sldId id="393" r:id="rId15"/>
    <p:sldId id="376" r:id="rId16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">
          <p15:clr>
            <a:srgbClr val="A4A3A4"/>
          </p15:clr>
        </p15:guide>
        <p15:guide id="2" orient="horz" pos="3967">
          <p15:clr>
            <a:srgbClr val="A4A3A4"/>
          </p15:clr>
        </p15:guide>
        <p15:guide id="3" pos="3016">
          <p15:clr>
            <a:srgbClr val="A4A3A4"/>
          </p15:clr>
        </p15:guide>
        <p15:guide id="4" pos="6020">
          <p15:clr>
            <a:srgbClr val="A4A3A4"/>
          </p15:clr>
        </p15:guide>
        <p15:guide id="5" pos="32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C36"/>
    <a:srgbClr val="6AA346"/>
    <a:srgbClr val="6BA143"/>
    <a:srgbClr val="6F2969"/>
    <a:srgbClr val="9C866F"/>
    <a:srgbClr val="66AB9A"/>
    <a:srgbClr val="4A4E72"/>
    <a:srgbClr val="B17644"/>
    <a:srgbClr val="5B465C"/>
    <a:srgbClr val="C43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0350" autoAdjust="0"/>
  </p:normalViewPr>
  <p:slideViewPr>
    <p:cSldViewPr snapToGrid="0">
      <p:cViewPr varScale="1">
        <p:scale>
          <a:sx n="73" d="100"/>
          <a:sy n="73" d="100"/>
        </p:scale>
        <p:origin x="1134" y="72"/>
      </p:cViewPr>
      <p:guideLst>
        <p:guide orient="horz" pos="71"/>
        <p:guide orient="horz" pos="3967"/>
        <p:guide pos="3016"/>
        <p:guide pos="6020"/>
        <p:guide pos="3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40" d="100"/>
          <a:sy n="40" d="100"/>
        </p:scale>
        <p:origin x="-2862" y="-1188"/>
      </p:cViewPr>
      <p:guideLst>
        <p:guide orient="horz" pos="3110"/>
        <p:guide pos="2141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40F2-E951-40F6-B6BF-E913720CEBCA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0962F-17DE-4577-925E-200AEEB61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48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399D0-6320-47BD-B131-FB264AE3E896}" type="datetimeFigureOut">
              <a:rPr lang="en-US" smtClean="0"/>
              <a:pPr/>
              <a:t>9/27/2019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698500"/>
            <a:ext cx="503237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D262-E565-4355-B2F2-50612D7FC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6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31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9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0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1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8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04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D262-E565-4355-B2F2-50612D7FCC9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0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880000"/>
            <a:ext cx="5760000" cy="972000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010800" y="0"/>
            <a:ext cx="90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00" y="4849200"/>
            <a:ext cx="527305" cy="145694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3996000"/>
            <a:ext cx="5760000" cy="324000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2000" b="0" i="0" baseline="0">
                <a:solidFill>
                  <a:srgbClr val="5C6670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4392000"/>
            <a:ext cx="5760000" cy="324000"/>
          </a:xfrm>
        </p:spPr>
        <p:txBody>
          <a:bodyPr/>
          <a:lstStyle>
            <a:lvl1pPr>
              <a:lnSpc>
                <a:spcPts val="1440"/>
              </a:lnSpc>
              <a:spcBef>
                <a:spcPts val="0"/>
              </a:spcBef>
              <a:defRPr sz="1200" b="0" i="0" baseline="0">
                <a:solidFill>
                  <a:srgbClr val="5C6670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en-US" dirty="0" smtClean="0"/>
              <a:t>Location  / day / month / year</a:t>
            </a:r>
          </a:p>
        </p:txBody>
      </p:sp>
    </p:spTree>
    <p:extLst>
      <p:ext uri="{BB962C8B-B14F-4D97-AF65-F5344CB8AC3E}">
        <p14:creationId xmlns:p14="http://schemas.microsoft.com/office/powerpoint/2010/main" val="4655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7" name="Picture 6" descr="coffee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0"/>
            <a:ext cx="324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7" name="Picture 6" descr="mombasa01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0"/>
            <a:ext cx="324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8" name="Picture 7" descr="asset01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-1"/>
            <a:ext cx="32416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8" name="Picture 7" descr="plant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0"/>
            <a:ext cx="324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8" name="Picture 7" descr="stairs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0"/>
            <a:ext cx="324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8300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8036" y="1538288"/>
            <a:ext cx="9188714" cy="4747311"/>
          </a:xfrm>
        </p:spPr>
        <p:txBody>
          <a:bodyPr>
            <a:noAutofit/>
          </a:bodyPr>
          <a:lstStyle>
            <a:lvl1pPr>
              <a:defRPr sz="1400" b="0"/>
            </a:lvl1pPr>
            <a:lvl2pPr marL="179388" indent="-179388">
              <a:buFont typeface="Wingdings" pitchFamily="2" charset="2"/>
              <a:buChar char="§"/>
              <a:defRPr sz="1400"/>
            </a:lvl2pPr>
            <a:lvl3pPr marL="360363" indent="-180975">
              <a:defRPr sz="1200"/>
            </a:lvl3pPr>
            <a:lvl4pPr marL="539750" indent="-179388">
              <a:defRPr/>
            </a:lvl4pPr>
            <a:lvl5pPr marL="720725" indent="-180975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36" y="1538288"/>
            <a:ext cx="9188714" cy="4747311"/>
          </a:xfrm>
        </p:spPr>
        <p:txBody>
          <a:bodyPr>
            <a:noAutofit/>
          </a:bodyPr>
          <a:lstStyle>
            <a:lvl1pPr>
              <a:defRPr sz="1400" b="1"/>
            </a:lvl1pPr>
            <a:lvl2pPr marL="179388" indent="-179388">
              <a:buFont typeface="Wingdings" pitchFamily="2" charset="2"/>
              <a:buChar char="§"/>
              <a:defRPr sz="1400"/>
            </a:lvl2pPr>
            <a:lvl3pPr marL="360363" indent="-180975">
              <a:defRPr sz="1200"/>
            </a:lvl3pPr>
            <a:lvl4pPr marL="539750" indent="-179388">
              <a:defRPr/>
            </a:lvl4pPr>
            <a:lvl5pPr marL="720725" indent="-180975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7200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US" dirty="0" smtClean="0">
                <a:latin typeface="Arial" charset="0"/>
                <a:cs typeface="Arial" charset="0"/>
              </a:rPr>
              <a:t>Body Subheading Arial 14pt Bold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48000" y="2026542"/>
            <a:ext cx="4408750" cy="427107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z="1200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marL="179388" lvl="1" indent="-179388">
              <a:buFont typeface="Wingdings" pitchFamily="2" charset="2"/>
              <a:buChar char="§"/>
            </a:pPr>
            <a:r>
              <a:rPr lang="en-US" smtClean="0"/>
              <a:t>Second level</a:t>
            </a:r>
          </a:p>
          <a:p>
            <a:pPr marL="360363" lvl="2" indent="-180975"/>
            <a:r>
              <a:rPr lang="en-US" smtClean="0"/>
              <a:t>Third level</a:t>
            </a:r>
          </a:p>
          <a:p>
            <a:pPr marL="539750" lvl="3"/>
            <a:r>
              <a:rPr lang="en-US" smtClean="0"/>
              <a:t>Fourth level</a:t>
            </a:r>
          </a:p>
          <a:p>
            <a:pPr marL="720725" lvl="4" indent="-180975"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8036" y="2027237"/>
            <a:ext cx="4405564" cy="427037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57422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5136786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68300" y="2027237"/>
            <a:ext cx="9188450" cy="42703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91791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368036" y="2027239"/>
            <a:ext cx="4419864" cy="4270374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5147401" y="2027239"/>
            <a:ext cx="4435799" cy="4270374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5147664" y="1538288"/>
            <a:ext cx="44199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36" y="1106488"/>
            <a:ext cx="9188714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 smtClean="0">
                <a:latin typeface="Arial" charset="0"/>
                <a:cs typeface="Arial" charset="0"/>
              </a:rPr>
              <a:t>Body Subheading Arial 14pt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8300" y="1538288"/>
            <a:ext cx="9179164" cy="38561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3pPr>
            <a:lvl4pPr marL="158750" indent="0">
              <a:buNone/>
              <a:defRPr sz="1400" b="0">
                <a:solidFill>
                  <a:schemeClr val="accent1"/>
                </a:solidFill>
              </a:defRPr>
            </a:lvl4pPr>
            <a:lvl5pPr marL="352425" indent="0">
              <a:buNone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400" b="1" dirty="0" smtClean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 smtClean="0"/>
          </a:p>
          <a:p>
            <a:pPr lvl="2"/>
            <a:r>
              <a:rPr lang="en-GB" sz="1400" dirty="0" smtClean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8"/>
          </p:nvPr>
        </p:nvSpPr>
        <p:spPr>
          <a:xfrm>
            <a:off x="368300" y="2027238"/>
            <a:ext cx="9201150" cy="427037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1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879999"/>
            <a:ext cx="4824000" cy="3600000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 sz="3600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11811" cy="704089"/>
          </a:xfrm>
          <a:prstGeom prst="rect">
            <a:avLst/>
          </a:prstGeom>
        </p:spPr>
      </p:pic>
      <p:pic>
        <p:nvPicPr>
          <p:cNvPr id="7" name="Picture 6" descr="ghent-breaker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4325" y="-1"/>
            <a:ext cx="32416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00" y="252000"/>
            <a:ext cx="684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7400" y="6413951"/>
            <a:ext cx="436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036" y="1106488"/>
            <a:ext cx="9200764" cy="5179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DC_logo_V2_WHITE_362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82207" y="253811"/>
            <a:ext cx="882425" cy="4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8750" indent="-158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38138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03238" indent="-150813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ldc.com.ar/Dreyfus.Extranet.Site.UI.Web/Account/Log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Solicitud de devolución</a:t>
            </a:r>
            <a:br>
              <a:rPr lang="es-AR" dirty="0"/>
            </a:b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1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0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Reclamo de retención - </a:t>
            </a:r>
            <a:r>
              <a:rPr lang="es-419" dirty="0"/>
              <a:t>F</a:t>
            </a:r>
            <a:r>
              <a:rPr lang="es-419" dirty="0" smtClean="0"/>
              <a:t>ormulario</a:t>
            </a:r>
            <a:endParaRPr lang="es-419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368300" y="1119551"/>
            <a:ext cx="9188714" cy="1270952"/>
          </a:xfrm>
        </p:spPr>
        <p:txBody>
          <a:bodyPr/>
          <a:lstStyle/>
          <a:p>
            <a:r>
              <a:rPr lang="es-AR" sz="2000" b="0" dirty="0" smtClean="0"/>
              <a:t>El campo motivo y documentación son dos campos obligatorios a completar para poder enviar el formulario.</a:t>
            </a:r>
          </a:p>
          <a:p>
            <a:r>
              <a:rPr lang="es-AR" sz="1600" b="0" dirty="0" smtClean="0"/>
              <a:t>Motivo: ingresar la causa por la cual se realiza el reclamo</a:t>
            </a:r>
          </a:p>
          <a:p>
            <a:r>
              <a:rPr lang="es-AR" sz="1600" b="0" dirty="0" smtClean="0"/>
              <a:t>Archivo: documentación </a:t>
            </a:r>
            <a:r>
              <a:rPr lang="es-AR" sz="1600" b="0" dirty="0" err="1" smtClean="0"/>
              <a:t>respaldatoria</a:t>
            </a:r>
            <a:endParaRPr lang="es-AR" sz="1600" b="0" dirty="0" smtClean="0"/>
          </a:p>
          <a:p>
            <a:endParaRPr lang="es-AR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87" y="2390503"/>
            <a:ext cx="6844937" cy="2291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126" y="5578279"/>
            <a:ext cx="5087060" cy="1057423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idx="13"/>
          </p:nvPr>
        </p:nvSpPr>
        <p:spPr>
          <a:xfrm>
            <a:off x="475486" y="4732648"/>
            <a:ext cx="9188714" cy="649249"/>
          </a:xfrm>
        </p:spPr>
        <p:txBody>
          <a:bodyPr/>
          <a:lstStyle/>
          <a:p>
            <a:r>
              <a:rPr lang="es-AR" sz="2000" b="0" dirty="0" smtClean="0"/>
              <a:t>En el caso en que no se complete alguno de los dos datos la pagina envía la siguiente alerta</a:t>
            </a:r>
          </a:p>
        </p:txBody>
      </p:sp>
    </p:spTree>
    <p:extLst>
      <p:ext uri="{BB962C8B-B14F-4D97-AF65-F5344CB8AC3E}">
        <p14:creationId xmlns:p14="http://schemas.microsoft.com/office/powerpoint/2010/main" val="19242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Reclamo de retención - </a:t>
            </a:r>
            <a:r>
              <a:rPr lang="es-419" dirty="0"/>
              <a:t>F</a:t>
            </a:r>
            <a:r>
              <a:rPr lang="es-419" dirty="0" smtClean="0"/>
              <a:t>ormulario</a:t>
            </a:r>
            <a:endParaRPr lang="es-419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368300" y="1119551"/>
            <a:ext cx="9188714" cy="1056545"/>
          </a:xfrm>
        </p:spPr>
        <p:txBody>
          <a:bodyPr/>
          <a:lstStyle/>
          <a:p>
            <a:r>
              <a:rPr lang="es-AR" sz="2000" b="0" dirty="0" smtClean="0"/>
              <a:t>Una vez completado el formulario, el mismo se </a:t>
            </a:r>
            <a:r>
              <a:rPr lang="es-AR" sz="2000" b="0" dirty="0" smtClean="0"/>
              <a:t>envía automáticamente </a:t>
            </a:r>
            <a:r>
              <a:rPr lang="es-AR" sz="2000" b="0" dirty="0" smtClean="0"/>
              <a:t>y es recibido por </a:t>
            </a:r>
            <a:r>
              <a:rPr lang="es-AR" sz="2000" b="0" dirty="0" smtClean="0"/>
              <a:t>el </a:t>
            </a:r>
            <a:r>
              <a:rPr lang="es-AR" sz="2000" b="0" dirty="0" err="1" smtClean="0"/>
              <a:t>area</a:t>
            </a:r>
            <a:r>
              <a:rPr lang="es-AR" sz="2000" b="0" dirty="0" smtClean="0"/>
              <a:t> encargada </a:t>
            </a:r>
            <a:r>
              <a:rPr lang="es-AR" sz="2000" b="0" dirty="0" smtClean="0"/>
              <a:t>de realizar </a:t>
            </a:r>
            <a:r>
              <a:rPr lang="es-AR" sz="2000" b="0" dirty="0" smtClean="0"/>
              <a:t>devoluciones. La </a:t>
            </a:r>
            <a:r>
              <a:rPr lang="es-AR" sz="2000" b="0" dirty="0" smtClean="0"/>
              <a:t>pagina te </a:t>
            </a:r>
            <a:r>
              <a:rPr lang="es-AR" sz="2000" b="0" dirty="0" smtClean="0"/>
              <a:t>enviará </a:t>
            </a:r>
            <a:r>
              <a:rPr lang="es-AR" sz="2000" b="0" dirty="0" smtClean="0"/>
              <a:t>la </a:t>
            </a:r>
            <a:r>
              <a:rPr lang="es-AR" sz="2000" b="0" dirty="0" smtClean="0"/>
              <a:t>siguiente alerta </a:t>
            </a:r>
            <a:r>
              <a:rPr lang="es-AR" sz="2000" b="0" dirty="0" smtClean="0"/>
              <a:t>de que la solicitud </a:t>
            </a:r>
            <a:r>
              <a:rPr lang="es-AR" sz="2000" b="0" dirty="0" smtClean="0"/>
              <a:t>fue creada.</a:t>
            </a:r>
            <a:endParaRPr lang="es-AR" sz="2000" b="0" dirty="0" smtClean="0"/>
          </a:p>
          <a:p>
            <a:endParaRPr lang="es-AR" sz="2000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idx="13"/>
          </p:nvPr>
        </p:nvSpPr>
        <p:spPr>
          <a:xfrm>
            <a:off x="475486" y="3949431"/>
            <a:ext cx="9188714" cy="1466896"/>
          </a:xfrm>
        </p:spPr>
        <p:txBody>
          <a:bodyPr/>
          <a:lstStyle/>
          <a:p>
            <a:endParaRPr lang="es-AR" sz="2000" b="0" dirty="0" smtClean="0"/>
          </a:p>
          <a:p>
            <a:r>
              <a:rPr lang="es-AR" sz="2000" b="0" dirty="0" smtClean="0"/>
              <a:t>En caso de necesitar mas documentación/información el área se pondrá en contacto al mail/</a:t>
            </a:r>
            <a:r>
              <a:rPr lang="es-AR" sz="2000" b="0" dirty="0" err="1" smtClean="0"/>
              <a:t>telefono</a:t>
            </a:r>
            <a:r>
              <a:rPr lang="es-AR" sz="2000" b="0" dirty="0" smtClean="0"/>
              <a:t> del formulario </a:t>
            </a:r>
            <a:r>
              <a:rPr lang="es-AR" sz="2000" u="sng" dirty="0" smtClean="0"/>
              <a:t>(por favor tener los datos de contacto actualizados en la pagina)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85" y="2586447"/>
            <a:ext cx="4972744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8300" y="1171993"/>
            <a:ext cx="9188714" cy="214591"/>
          </a:xfrm>
        </p:spPr>
        <p:txBody>
          <a:bodyPr/>
          <a:lstStyle/>
          <a:p>
            <a:endParaRPr lang="en-US" sz="2000" dirty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MUCHAS GRACIAS POR OPERAR CON </a:t>
            </a:r>
          </a:p>
          <a:p>
            <a:pPr algn="ctr"/>
            <a:r>
              <a:rPr lang="en-US" sz="2400" dirty="0" smtClean="0"/>
              <a:t>LDC ARGENTINA S.A.</a:t>
            </a:r>
            <a:endParaRPr lang="en-US" sz="2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Gracias!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9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Página </a:t>
            </a:r>
            <a:r>
              <a:rPr lang="es-AR" dirty="0"/>
              <a:t>de usuario LDC Argentina</a:t>
            </a:r>
            <a:br>
              <a:rPr lang="es-AR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4435" y="1079280"/>
            <a:ext cx="8646919" cy="2149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AR" sz="2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usuario debe ingresar con su clave y contraseña al sitio de </a:t>
            </a:r>
            <a:r>
              <a:rPr lang="es-AR" sz="20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proveedores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clientes de LDC Argentina S.A</a:t>
            </a:r>
            <a:r>
              <a:rPr lang="es-AR" sz="2000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dirty="0">
                <a:hlinkClick r:id="rId3"/>
              </a:rPr>
              <a:t>https://extranet.ldc.com.ar/Dreyfus.Extranet.Site.UI.Web/Account/Login</a:t>
            </a:r>
            <a:endParaRPr lang="es-AR" sz="2000" dirty="0" smtClean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0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20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8" y="2621078"/>
            <a:ext cx="9584352" cy="31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8300" y="1119551"/>
            <a:ext cx="9188714" cy="839878"/>
          </a:xfrm>
        </p:spPr>
        <p:txBody>
          <a:bodyPr/>
          <a:lstStyle/>
          <a:p>
            <a:r>
              <a:rPr lang="es-AR" sz="2000" b="0" dirty="0" smtClean="0"/>
              <a:t>Ingresar a la sección de liquidaciones y seleccionar pagos anteriores</a:t>
            </a:r>
            <a:endParaRPr lang="es-AR" sz="1600" b="0" dirty="0"/>
          </a:p>
          <a:p>
            <a:pPr marL="342900" indent="-342900">
              <a:buFont typeface="+mj-lt"/>
              <a:buAutoNum type="arabicPeriod"/>
            </a:pPr>
            <a:endParaRPr lang="es-AR" sz="1600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Página de usuario LDC Argentina</a:t>
            </a:r>
            <a:endParaRPr lang="es-41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17" y="2236425"/>
            <a:ext cx="9326880" cy="31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8300" y="1119551"/>
            <a:ext cx="9188714" cy="345600"/>
          </a:xfrm>
        </p:spPr>
        <p:txBody>
          <a:bodyPr/>
          <a:lstStyle/>
          <a:p>
            <a:r>
              <a:rPr lang="es-AR" sz="2000" b="0" dirty="0" smtClean="0"/>
              <a:t>Filtrar por el rango de fecha del pago a consultar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Página de usuario LDC Argentina</a:t>
            </a:r>
            <a:endParaRPr lang="es-41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43" y="2028467"/>
            <a:ext cx="9405257" cy="40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8300" y="1119550"/>
            <a:ext cx="9188714" cy="756743"/>
          </a:xfrm>
        </p:spPr>
        <p:txBody>
          <a:bodyPr/>
          <a:lstStyle/>
          <a:p>
            <a:r>
              <a:rPr lang="es-AR" sz="2000" b="0" dirty="0" smtClean="0"/>
              <a:t>Una vez seleccionado el periodo la pagina carga todos los pagos realizados en ese rango.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Página de usuario LDC Argentina</a:t>
            </a:r>
            <a:endParaRPr lang="es-41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26" y="2241419"/>
            <a:ext cx="9476861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8300" y="1119550"/>
            <a:ext cx="9188714" cy="892041"/>
          </a:xfrm>
        </p:spPr>
        <p:txBody>
          <a:bodyPr/>
          <a:lstStyle/>
          <a:p>
            <a:r>
              <a:rPr lang="es-AR" sz="2000" b="0" dirty="0" smtClean="0"/>
              <a:t>Cuando se selecciona un pago para consultar se despliega el detalle del mismo y se habilita tanto la opción de devolución como la visualización de las retenciones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Página de usuario LDC Argentina</a:t>
            </a:r>
            <a:endParaRPr lang="es-41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3" y="2011591"/>
            <a:ext cx="9764488" cy="4143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5460273" y="5799909"/>
            <a:ext cx="2050869" cy="355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56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68300" y="1119551"/>
            <a:ext cx="9188714" cy="345600"/>
          </a:xfrm>
        </p:spPr>
        <p:txBody>
          <a:bodyPr/>
          <a:lstStyle/>
          <a:p>
            <a:r>
              <a:rPr lang="es-AR" sz="2000" b="0" dirty="0" smtClean="0"/>
              <a:t>Visualización de las retenciones para análisis de las </a:t>
            </a:r>
            <a:r>
              <a:rPr lang="es-AR" sz="2000" b="0" dirty="0" smtClean="0"/>
              <a:t>mismas (Ver retenciones).</a:t>
            </a:r>
          </a:p>
          <a:p>
            <a:r>
              <a:rPr lang="es-AR" sz="2000" b="0" dirty="0" smtClean="0"/>
              <a:t>Presionando la opción “Certificado de Retención” la misma será enviada al correo que tiene configurado en el usuario.</a:t>
            </a:r>
            <a:endParaRPr lang="es-AR" sz="2000" b="0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Visualización de Retenciones</a:t>
            </a:r>
            <a:endParaRPr lang="es-41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1" y="2243743"/>
            <a:ext cx="9402943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Devolución de retenciones </a:t>
            </a:r>
            <a:r>
              <a:rPr lang="es-419" dirty="0" smtClean="0"/>
              <a:t>- </a:t>
            </a:r>
            <a:r>
              <a:rPr lang="es-419" dirty="0"/>
              <a:t>F</a:t>
            </a:r>
            <a:r>
              <a:rPr lang="es-419" dirty="0" smtClean="0"/>
              <a:t>ormulario</a:t>
            </a:r>
            <a:endParaRPr lang="es-419" dirty="0"/>
          </a:p>
        </p:txBody>
      </p:sp>
      <p:sp>
        <p:nvSpPr>
          <p:cNvPr id="9" name="Content Placeholder 3"/>
          <p:cNvSpPr>
            <a:spLocks noGrp="1"/>
          </p:cNvSpPr>
          <p:nvPr>
            <p:ph idx="13"/>
          </p:nvPr>
        </p:nvSpPr>
        <p:spPr>
          <a:xfrm>
            <a:off x="368300" y="1119550"/>
            <a:ext cx="9188714" cy="706525"/>
          </a:xfrm>
        </p:spPr>
        <p:txBody>
          <a:bodyPr/>
          <a:lstStyle/>
          <a:p>
            <a:r>
              <a:rPr lang="es-AR" sz="2000" b="0" dirty="0" smtClean="0"/>
              <a:t>En el siguiente formulario los datos del solicitante se cargan automáticamente con la información proporcionada en la pagina </a:t>
            </a:r>
            <a:r>
              <a:rPr lang="es-AR" sz="2000" b="0" dirty="0" smtClean="0"/>
              <a:t>web.</a:t>
            </a:r>
            <a:endParaRPr lang="es-AR" sz="2000" b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7" y="1905000"/>
            <a:ext cx="9220200" cy="4953000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5185954" y="2377440"/>
            <a:ext cx="261257" cy="120178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extBox 2"/>
          <p:cNvSpPr txBox="1"/>
          <p:nvPr/>
        </p:nvSpPr>
        <p:spPr>
          <a:xfrm>
            <a:off x="5891348" y="2714098"/>
            <a:ext cx="284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Datos Precargados</a:t>
            </a:r>
            <a:endParaRPr lang="es-A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Reclamo de retención - </a:t>
            </a:r>
            <a:r>
              <a:rPr lang="es-419" dirty="0"/>
              <a:t>F</a:t>
            </a:r>
            <a:r>
              <a:rPr lang="es-419" dirty="0" smtClean="0"/>
              <a:t>ormulario</a:t>
            </a:r>
            <a:endParaRPr lang="es-41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" y="2862262"/>
            <a:ext cx="9416880" cy="1487669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368300" y="1119551"/>
            <a:ext cx="9188714" cy="1205638"/>
          </a:xfrm>
        </p:spPr>
        <p:txBody>
          <a:bodyPr/>
          <a:lstStyle/>
          <a:p>
            <a:r>
              <a:rPr lang="es-AR" sz="2000" b="0" dirty="0" smtClean="0"/>
              <a:t>De acuerdo a las retenciones que genere el pago, este campo te permite seleccionar la retención por la cual se realiza el reclamo y automáticamente se carga el importe de dicha retención.</a:t>
            </a:r>
          </a:p>
        </p:txBody>
      </p:sp>
    </p:spTree>
    <p:extLst>
      <p:ext uri="{BB962C8B-B14F-4D97-AF65-F5344CB8AC3E}">
        <p14:creationId xmlns:p14="http://schemas.microsoft.com/office/powerpoint/2010/main" val="18535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C_Template_A4_format_v2">
  <a:themeElements>
    <a:clrScheme name="Custom 20">
      <a:dk1>
        <a:sysClr val="windowText" lastClr="000000"/>
      </a:dk1>
      <a:lt1>
        <a:sysClr val="window" lastClr="FFFFFF"/>
      </a:lt1>
      <a:dk2>
        <a:srgbClr val="C9B8A8"/>
      </a:dk2>
      <a:lt2>
        <a:srgbClr val="98C0B8"/>
      </a:lt2>
      <a:accent1>
        <a:srgbClr val="32556E"/>
      </a:accent1>
      <a:accent2>
        <a:srgbClr val="5D465C"/>
      </a:accent2>
      <a:accent3>
        <a:srgbClr val="97B8DB"/>
      </a:accent3>
      <a:accent4>
        <a:srgbClr val="599536"/>
      </a:accent4>
      <a:accent5>
        <a:srgbClr val="4A4E72"/>
      </a:accent5>
      <a:accent6>
        <a:srgbClr val="66AB9A"/>
      </a:accent6>
      <a:hlink>
        <a:srgbClr val="32556E"/>
      </a:hlink>
      <a:folHlink>
        <a:srgbClr val="98C0B8"/>
      </a:folHlink>
    </a:clrScheme>
    <a:fontScheme name="Boone -LD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2B4003A58FFF468C1F6BA526516D0F" ma:contentTypeVersion="0" ma:contentTypeDescription="Create a new document." ma:contentTypeScope="" ma:versionID="db2b226bb9d20a2167e779935d51f2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47BF90-DA09-4369-B2E7-B392ADB1A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8F7679-8175-4EF3-B714-F1DDBDDAE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4817C8-E0B1-476F-879E-C6156274CD7A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379</Words>
  <Application>Microsoft Office PowerPoint</Application>
  <PresentationFormat>A4 Paper (210x297 mm)</PresentationFormat>
  <Paragraphs>61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Georgia</vt:lpstr>
      <vt:lpstr>Times New Roman</vt:lpstr>
      <vt:lpstr>Wingdings</vt:lpstr>
      <vt:lpstr>LDC_Template_A4_format_v2</vt:lpstr>
      <vt:lpstr>Solicitud de devolución </vt:lpstr>
      <vt:lpstr>Página de usuario LDC Argentina </vt:lpstr>
      <vt:lpstr>Página de usuario LDC Argentina</vt:lpstr>
      <vt:lpstr>Página de usuario LDC Argentina</vt:lpstr>
      <vt:lpstr>Página de usuario LDC Argentina</vt:lpstr>
      <vt:lpstr>Página de usuario LDC Argentina</vt:lpstr>
      <vt:lpstr>Visualización de Retenciones</vt:lpstr>
      <vt:lpstr>Devolución de retenciones - Formulario</vt:lpstr>
      <vt:lpstr>Reclamo de retención - Formulario</vt:lpstr>
      <vt:lpstr>Reclamo de retención - Formulario</vt:lpstr>
      <vt:lpstr>Reclamo de retención - Formulario</vt:lpstr>
      <vt:lpstr>Gracias! </vt:lpstr>
    </vt:vector>
  </TitlesOfParts>
  <Company>Louis Dreyfus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Hibon</dc:creator>
  <cp:lastModifiedBy>Guillermo Paz</cp:lastModifiedBy>
  <cp:revision>199</cp:revision>
  <cp:lastPrinted>2018-09-20T12:51:18Z</cp:lastPrinted>
  <dcterms:created xsi:type="dcterms:W3CDTF">2016-02-17T14:00:01Z</dcterms:created>
  <dcterms:modified xsi:type="dcterms:W3CDTF">2019-09-27T16:03:54Z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0x010100252B4003A58FFF468C1F6BA526516D0F</vt:lpwstr>
  </property>
</Properties>
</file>